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4212EC-62F5-4F0E-9025-2B3C1BEDCFF7}" type="datetimeFigureOut">
              <a:rPr lang="et-EE" smtClean="0"/>
              <a:t>31.08.2015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5196F1-B44C-49F9-8041-A39FE24DD94A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is.ttu.e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omcon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385610"/>
          </a:xfrm>
        </p:spPr>
        <p:txBody>
          <a:bodyPr>
            <a:normAutofit/>
          </a:bodyPr>
          <a:lstStyle/>
          <a:p>
            <a:r>
              <a:rPr lang="et-EE" sz="4000" dirty="0" smtClean="0"/>
              <a:t>ISS0023 </a:t>
            </a:r>
            <a:br>
              <a:rPr lang="et-EE" sz="4000" dirty="0" smtClean="0"/>
            </a:br>
            <a:r>
              <a:rPr lang="et-EE" sz="4000" dirty="0" smtClean="0"/>
              <a:t>Intelligent </a:t>
            </a:r>
            <a:r>
              <a:rPr lang="et-EE" sz="4000" dirty="0" err="1" smtClean="0"/>
              <a:t>Control</a:t>
            </a:r>
            <a:r>
              <a:rPr lang="et-EE" sz="4000" dirty="0" smtClean="0"/>
              <a:t> </a:t>
            </a:r>
            <a:r>
              <a:rPr lang="et-EE" sz="4000" dirty="0" err="1" smtClean="0"/>
              <a:t>Systems</a:t>
            </a:r>
            <a:r>
              <a:rPr lang="et-EE" sz="4000" dirty="0" smtClean="0"/>
              <a:t/>
            </a:r>
            <a:br>
              <a:rPr lang="et-EE" sz="4000" dirty="0" smtClean="0"/>
            </a:br>
            <a:r>
              <a:rPr lang="et-EE" sz="4000" dirty="0" smtClean="0"/>
              <a:t>Arukad juhtimissüsteemid </a:t>
            </a:r>
            <a:endParaRPr lang="et-E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0156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t-EE" dirty="0" smtClean="0"/>
              <a:t>Eduard </a:t>
            </a:r>
            <a:r>
              <a:rPr lang="et-EE" dirty="0" err="1" smtClean="0"/>
              <a:t>Petlenkov</a:t>
            </a:r>
            <a:r>
              <a:rPr lang="et-EE" dirty="0" smtClean="0"/>
              <a:t>,</a:t>
            </a:r>
          </a:p>
          <a:p>
            <a:pPr algn="l"/>
            <a:r>
              <a:rPr lang="et-EE" dirty="0" err="1" smtClean="0"/>
              <a:t>Associate</a:t>
            </a:r>
            <a:r>
              <a:rPr lang="et-EE" dirty="0" smtClean="0"/>
              <a:t> Professor,</a:t>
            </a:r>
          </a:p>
          <a:p>
            <a:pPr algn="l"/>
            <a:r>
              <a:rPr lang="et-EE" dirty="0" smtClean="0"/>
              <a:t>TUT </a:t>
            </a:r>
            <a:r>
              <a:rPr lang="et-EE" dirty="0" err="1" smtClean="0"/>
              <a:t>Department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Computer</a:t>
            </a:r>
            <a:r>
              <a:rPr lang="et-EE" dirty="0" smtClean="0"/>
              <a:t> </a:t>
            </a:r>
            <a:r>
              <a:rPr lang="et-EE" dirty="0" err="1" smtClean="0"/>
              <a:t>Control</a:t>
            </a:r>
            <a:endParaRPr lang="et-EE" dirty="0" smtClean="0"/>
          </a:p>
          <a:p>
            <a:pPr algn="l"/>
            <a:r>
              <a:rPr lang="et-EE" dirty="0" smtClean="0"/>
              <a:t>eduard.petlenkov@ttu.ee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study work is organized</a:t>
            </a:r>
            <a:r>
              <a:rPr lang="et-EE" dirty="0" smtClean="0"/>
              <a:t>?</a:t>
            </a:r>
          </a:p>
          <a:p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Content</a:t>
            </a:r>
            <a:r>
              <a:rPr lang="et-EE" dirty="0" smtClean="0"/>
              <a:t>/ </a:t>
            </a:r>
            <a:r>
              <a:rPr lang="en-US" dirty="0" smtClean="0"/>
              <a:t>Preliminary plan</a:t>
            </a:r>
          </a:p>
          <a:p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Exam / evaluation criteria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lecture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507288" cy="4968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t-EE" dirty="0" err="1" smtClean="0"/>
              <a:t>Groups</a:t>
            </a:r>
            <a:r>
              <a:rPr lang="et-EE" dirty="0" smtClean="0"/>
              <a:t>: IASM12, </a:t>
            </a:r>
            <a:r>
              <a:rPr lang="et-EE" dirty="0" smtClean="0"/>
              <a:t>MAHM31, MAHM32 </a:t>
            </a:r>
            <a:r>
              <a:rPr lang="et-EE" dirty="0" smtClean="0"/>
              <a:t>+ Exchange </a:t>
            </a:r>
            <a:r>
              <a:rPr lang="et-EE" dirty="0" err="1" smtClean="0"/>
              <a:t>students</a:t>
            </a:r>
            <a:endParaRPr lang="et-EE" dirty="0" smtClean="0"/>
          </a:p>
          <a:p>
            <a:pPr>
              <a:buNone/>
            </a:pPr>
            <a:endParaRPr lang="et-EE" dirty="0"/>
          </a:p>
          <a:p>
            <a:pPr>
              <a:buNone/>
            </a:pPr>
            <a:r>
              <a:rPr lang="et-EE" dirty="0" err="1" smtClean="0"/>
              <a:t>Lectures</a:t>
            </a:r>
            <a:r>
              <a:rPr lang="et-EE" dirty="0" smtClean="0"/>
              <a:t> + </a:t>
            </a:r>
            <a:r>
              <a:rPr lang="et-EE" dirty="0" err="1" smtClean="0"/>
              <a:t>practices</a:t>
            </a: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 err="1" smtClean="0"/>
              <a:t>Lecturs</a:t>
            </a:r>
            <a:r>
              <a:rPr lang="et-EE" dirty="0" smtClean="0"/>
              <a:t>: </a:t>
            </a:r>
            <a:r>
              <a:rPr lang="et-EE" dirty="0" smtClean="0"/>
              <a:t>U03</a:t>
            </a:r>
            <a:r>
              <a:rPr lang="et-EE" dirty="0" smtClean="0"/>
              <a:t>-</a:t>
            </a:r>
            <a:r>
              <a:rPr lang="en-US" dirty="0" smtClean="0"/>
              <a:t>3</a:t>
            </a:r>
            <a:r>
              <a:rPr lang="et-EE" dirty="0" smtClean="0"/>
              <a:t>11</a:t>
            </a:r>
            <a:r>
              <a:rPr lang="et-EE" dirty="0" smtClean="0"/>
              <a:t> – </a:t>
            </a:r>
            <a:r>
              <a:rPr lang="et-EE" dirty="0" err="1" smtClean="0"/>
              <a:t>odd</a:t>
            </a:r>
            <a:r>
              <a:rPr lang="et-EE" dirty="0" smtClean="0"/>
              <a:t> </a:t>
            </a:r>
            <a:r>
              <a:rPr lang="et-EE" dirty="0" err="1" smtClean="0"/>
              <a:t>weeks</a:t>
            </a: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 err="1" smtClean="0"/>
              <a:t>Practices</a:t>
            </a:r>
            <a:r>
              <a:rPr lang="et-EE" dirty="0" smtClean="0"/>
              <a:t>: </a:t>
            </a:r>
            <a:r>
              <a:rPr lang="et-EE" dirty="0" err="1" smtClean="0"/>
              <a:t>laboratories</a:t>
            </a:r>
            <a:r>
              <a:rPr lang="et-EE" dirty="0" smtClean="0"/>
              <a:t> </a:t>
            </a:r>
            <a:r>
              <a:rPr lang="et-EE" dirty="0" smtClean="0"/>
              <a:t>U02</a:t>
            </a:r>
            <a:r>
              <a:rPr lang="et-EE" dirty="0" smtClean="0"/>
              <a:t>-303,304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			(</a:t>
            </a:r>
            <a:r>
              <a:rPr lang="et-EE" dirty="0" err="1" smtClean="0"/>
              <a:t>max</a:t>
            </a:r>
            <a:r>
              <a:rPr lang="et-EE" dirty="0" smtClean="0"/>
              <a:t>. </a:t>
            </a:r>
            <a:r>
              <a:rPr lang="et-EE" dirty="0" smtClean="0"/>
              <a:t>30</a:t>
            </a:r>
            <a:r>
              <a:rPr lang="et-EE" dirty="0" smtClean="0"/>
              <a:t> </a:t>
            </a:r>
            <a:r>
              <a:rPr lang="en-US" dirty="0" smtClean="0"/>
              <a:t>persons</a:t>
            </a:r>
            <a:r>
              <a:rPr lang="et-EE" dirty="0" smtClean="0"/>
              <a:t>) – EVEN WEEKS</a:t>
            </a:r>
          </a:p>
          <a:p>
            <a:pPr>
              <a:buNone/>
            </a:pPr>
            <a:r>
              <a:rPr lang="et-EE" dirty="0" err="1" smtClean="0"/>
              <a:t>Tuesday</a:t>
            </a:r>
            <a:r>
              <a:rPr lang="et-EE" dirty="0" smtClean="0"/>
              <a:t> 10:00-11:30</a:t>
            </a:r>
          </a:p>
          <a:p>
            <a:pPr>
              <a:buNone/>
            </a:pPr>
            <a:r>
              <a:rPr lang="et-EE" dirty="0" err="1" smtClean="0"/>
              <a:t>Thursday</a:t>
            </a:r>
            <a:r>
              <a:rPr lang="et-EE" dirty="0" smtClean="0"/>
              <a:t> 16:00-17:30</a:t>
            </a:r>
          </a:p>
          <a:p>
            <a:pPr>
              <a:buNone/>
            </a:pPr>
            <a:r>
              <a:rPr lang="et-EE" b="1" dirty="0" smtClean="0"/>
              <a:t>NB! </a:t>
            </a:r>
            <a:r>
              <a:rPr lang="et-EE" b="1" dirty="0" err="1" smtClean="0"/>
              <a:t>Registration</a:t>
            </a:r>
            <a:r>
              <a:rPr lang="et-EE" b="1" dirty="0" smtClean="0"/>
              <a:t> </a:t>
            </a:r>
            <a:r>
              <a:rPr lang="et-EE" b="1" dirty="0"/>
              <a:t>in </a:t>
            </a:r>
            <a:r>
              <a:rPr lang="et-EE" b="1" dirty="0">
                <a:hlinkClick r:id="rId2"/>
              </a:rPr>
              <a:t>http://ois.ttu.ee</a:t>
            </a:r>
            <a:r>
              <a:rPr lang="et-EE" b="1" dirty="0" smtClean="0">
                <a:hlinkClick r:id="rId2"/>
              </a:rPr>
              <a:t>/</a:t>
            </a:r>
            <a:r>
              <a:rPr lang="et-EE" b="1" dirty="0" smtClean="0"/>
              <a:t> </a:t>
            </a:r>
            <a:r>
              <a:rPr lang="et-EE" b="1" dirty="0" err="1" smtClean="0"/>
              <a:t>is</a:t>
            </a:r>
            <a:r>
              <a:rPr lang="et-EE" b="1" dirty="0" smtClean="0"/>
              <a:t> </a:t>
            </a:r>
            <a:r>
              <a:rPr lang="et-EE" b="1" dirty="0" err="1" smtClean="0"/>
              <a:t>needed</a:t>
            </a:r>
            <a:r>
              <a:rPr lang="et-EE" b="1" dirty="0" smtClean="0"/>
              <a:t>!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(see a</a:t>
            </a:r>
            <a:r>
              <a:rPr lang="et-EE" dirty="0" err="1" smtClean="0"/>
              <a:t>udience</a:t>
            </a:r>
            <a:r>
              <a:rPr lang="et-EE" dirty="0" smtClean="0"/>
              <a:t> </a:t>
            </a:r>
            <a:r>
              <a:rPr lang="et-EE" dirty="0" err="1" smtClean="0"/>
              <a:t>groups</a:t>
            </a:r>
            <a:r>
              <a:rPr lang="en-US" dirty="0" smtClean="0"/>
              <a:t>)</a:t>
            </a:r>
            <a:endParaRPr lang="et-EE" b="1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dirty="0" err="1" smtClean="0"/>
              <a:t>Exam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practical</a:t>
            </a:r>
            <a:r>
              <a:rPr lang="et-EE" dirty="0" smtClean="0"/>
              <a:t> – </a:t>
            </a:r>
            <a:r>
              <a:rPr lang="et-EE" dirty="0" err="1" smtClean="0"/>
              <a:t>in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laboratory</a:t>
            </a:r>
            <a:r>
              <a:rPr lang="et-EE" dirty="0" smtClean="0"/>
              <a:t>. </a:t>
            </a:r>
          </a:p>
          <a:p>
            <a:pPr>
              <a:buNone/>
            </a:pPr>
            <a:r>
              <a:rPr lang="et-EE" dirty="0" err="1" smtClean="0"/>
              <a:t>First</a:t>
            </a:r>
            <a:r>
              <a:rPr lang="et-EE" dirty="0" smtClean="0"/>
              <a:t> </a:t>
            </a:r>
            <a:r>
              <a:rPr lang="et-EE" dirty="0" err="1" smtClean="0"/>
              <a:t>possibility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take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exam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16th </a:t>
            </a:r>
            <a:r>
              <a:rPr lang="et-EE" dirty="0" err="1" smtClean="0"/>
              <a:t>study</a:t>
            </a:r>
            <a:r>
              <a:rPr lang="et-EE" dirty="0" smtClean="0"/>
              <a:t> </a:t>
            </a:r>
            <a:r>
              <a:rPr lang="et-EE" dirty="0" err="1" smtClean="0"/>
              <a:t>week</a:t>
            </a:r>
            <a:endParaRPr lang="et-EE" dirty="0" smtClean="0"/>
          </a:p>
          <a:p>
            <a:pPr>
              <a:buNone/>
            </a:pPr>
            <a:endParaRPr lang="et-EE" dirty="0" smtClean="0"/>
          </a:p>
          <a:p>
            <a:pPr>
              <a:buNone/>
            </a:pPr>
            <a:r>
              <a:rPr lang="et-EE" sz="3300" b="1" dirty="0"/>
              <a:t>http://</a:t>
            </a:r>
            <a:r>
              <a:rPr lang="et-EE" sz="3300" b="1" dirty="0" smtClean="0"/>
              <a:t>www.a-lab.ee/edu</a:t>
            </a:r>
          </a:p>
          <a:p>
            <a:pPr>
              <a:buNone/>
            </a:pPr>
            <a:r>
              <a:rPr lang="et-EE" sz="3300" b="1" dirty="0"/>
              <a:t>http://</a:t>
            </a:r>
            <a:r>
              <a:rPr lang="et-EE" sz="3300" b="1" dirty="0" smtClean="0"/>
              <a:t>www.a-lab.ee/edu/ISS0023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W</a:t>
            </a:r>
            <a:r>
              <a:rPr lang="en-US" dirty="0" smtClean="0"/>
              <a:t>eek </a:t>
            </a:r>
            <a:r>
              <a:rPr lang="et-EE" dirty="0"/>
              <a:t>1</a:t>
            </a:r>
            <a:r>
              <a:rPr lang="en-US" dirty="0" smtClean="0"/>
              <a:t>– </a:t>
            </a:r>
            <a:r>
              <a:rPr lang="et-EE" dirty="0" smtClean="0"/>
              <a:t>I</a:t>
            </a:r>
            <a:r>
              <a:rPr lang="en-US" dirty="0" err="1" smtClean="0"/>
              <a:t>ntroductory</a:t>
            </a:r>
            <a:r>
              <a:rPr lang="en-US" dirty="0" smtClean="0"/>
              <a:t> </a:t>
            </a:r>
            <a:r>
              <a:rPr lang="en-US" dirty="0" smtClean="0"/>
              <a:t>lecture</a:t>
            </a:r>
            <a:endParaRPr lang="et-EE" dirty="0" smtClean="0"/>
          </a:p>
          <a:p>
            <a:pPr marL="109728" indent="0">
              <a:buNone/>
            </a:pPr>
            <a:endParaRPr lang="et-EE" dirty="0" smtClean="0"/>
          </a:p>
          <a:p>
            <a:r>
              <a:rPr lang="et-EE" dirty="0" err="1" smtClean="0"/>
              <a:t>Week</a:t>
            </a:r>
            <a:r>
              <a:rPr lang="et-EE" dirty="0" smtClean="0"/>
              <a:t> 2 </a:t>
            </a:r>
            <a:r>
              <a:rPr lang="en-US" dirty="0"/>
              <a:t>– </a:t>
            </a:r>
            <a:r>
              <a:rPr lang="et-EE" dirty="0" err="1" smtClean="0"/>
              <a:t>lab</a:t>
            </a:r>
            <a:r>
              <a:rPr lang="et-EE" dirty="0" smtClean="0"/>
              <a:t> U02-303/304 </a:t>
            </a:r>
            <a:r>
              <a:rPr lang="et-EE" dirty="0" err="1" smtClean="0"/>
              <a:t>introduction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MATLAB and </a:t>
            </a:r>
            <a:r>
              <a:rPr lang="et-EE" dirty="0" err="1" smtClean="0"/>
              <a:t>control</a:t>
            </a:r>
            <a:r>
              <a:rPr lang="et-EE" dirty="0" smtClean="0"/>
              <a:t> </a:t>
            </a:r>
            <a:r>
              <a:rPr lang="et-EE" dirty="0" err="1" smtClean="0"/>
              <a:t>System</a:t>
            </a:r>
            <a:r>
              <a:rPr lang="et-EE" dirty="0" smtClean="0"/>
              <a:t> </a:t>
            </a:r>
            <a:r>
              <a:rPr lang="et-EE" dirty="0" err="1" smtClean="0"/>
              <a:t>design</a:t>
            </a:r>
            <a:r>
              <a:rPr lang="et-EE" dirty="0" smtClean="0"/>
              <a:t> in </a:t>
            </a:r>
            <a:r>
              <a:rPr lang="et-EE" dirty="0" err="1" smtClean="0"/>
              <a:t>Simulink</a:t>
            </a:r>
            <a:r>
              <a:rPr lang="et-EE" dirty="0" smtClean="0"/>
              <a:t> </a:t>
            </a:r>
            <a:endParaRPr lang="et-EE" dirty="0" smtClean="0"/>
          </a:p>
          <a:p>
            <a:pPr marL="109728" indent="0">
              <a:buNone/>
            </a:pPr>
            <a:r>
              <a:rPr lang="et-EE" dirty="0" smtClean="0"/>
              <a:t>	</a:t>
            </a:r>
            <a:r>
              <a:rPr lang="en-US" dirty="0"/>
              <a:t>group A   </a:t>
            </a:r>
            <a:r>
              <a:rPr lang="et-EE" dirty="0" smtClean="0"/>
              <a:t>Tuesday10:00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t-EE" dirty="0" err="1"/>
              <a:t>group</a:t>
            </a:r>
            <a:r>
              <a:rPr lang="en-US" dirty="0"/>
              <a:t> B  </a:t>
            </a:r>
            <a:r>
              <a:rPr lang="et-EE" dirty="0" smtClean="0"/>
              <a:t>Thursday16:00</a:t>
            </a:r>
            <a:endParaRPr lang="et-EE" dirty="0"/>
          </a:p>
          <a:p>
            <a:pPr marL="109728" indent="0">
              <a:buNone/>
            </a:pPr>
            <a:r>
              <a:rPr lang="et-EE" dirty="0" smtClean="0"/>
              <a:t>	</a:t>
            </a:r>
            <a:endParaRPr lang="en-US" dirty="0" smtClean="0"/>
          </a:p>
          <a:p>
            <a:r>
              <a:rPr lang="en-US" dirty="0" smtClean="0"/>
              <a:t>Week </a:t>
            </a:r>
            <a:r>
              <a:rPr lang="et-EE" dirty="0"/>
              <a:t>3</a:t>
            </a:r>
            <a:r>
              <a:rPr lang="en-US" dirty="0" smtClean="0"/>
              <a:t>– </a:t>
            </a:r>
            <a:r>
              <a:rPr lang="et-EE" dirty="0" err="1" smtClean="0"/>
              <a:t>Lecture</a:t>
            </a:r>
            <a:r>
              <a:rPr lang="et-EE" dirty="0" smtClean="0"/>
              <a:t>: I</a:t>
            </a:r>
            <a:r>
              <a:rPr lang="en-US" dirty="0" err="1"/>
              <a:t>ntroduction</a:t>
            </a:r>
            <a:r>
              <a:rPr lang="en-US" dirty="0"/>
              <a:t> to adaptive </a:t>
            </a:r>
            <a:r>
              <a:rPr lang="en-US" dirty="0" smtClean="0"/>
              <a:t>systems, </a:t>
            </a:r>
            <a:r>
              <a:rPr lang="et-EE" dirty="0" smtClean="0"/>
              <a:t>	                     </a:t>
            </a:r>
            <a:r>
              <a:rPr lang="en-US" dirty="0" smtClean="0"/>
              <a:t>Introduction to Neural Networks</a:t>
            </a:r>
            <a:endParaRPr lang="et-EE" dirty="0" smtClean="0"/>
          </a:p>
          <a:p>
            <a:endParaRPr lang="et-EE" dirty="0"/>
          </a:p>
          <a:p>
            <a:r>
              <a:rPr lang="en-US" dirty="0" smtClean="0"/>
              <a:t>Week </a:t>
            </a:r>
            <a:r>
              <a:rPr lang="et-EE" dirty="0" smtClean="0"/>
              <a:t>4 </a:t>
            </a:r>
            <a:r>
              <a:rPr lang="en-US" dirty="0" smtClean="0"/>
              <a:t>– </a:t>
            </a:r>
            <a:r>
              <a:rPr lang="et-EE" dirty="0" err="1" smtClean="0"/>
              <a:t>lab</a:t>
            </a:r>
            <a:r>
              <a:rPr lang="et-EE" dirty="0" smtClean="0"/>
              <a:t> </a:t>
            </a:r>
            <a:r>
              <a:rPr lang="et-EE" dirty="0"/>
              <a:t>U02-303/304 </a:t>
            </a:r>
            <a:r>
              <a:rPr lang="et-EE" dirty="0" smtClean="0"/>
              <a:t>MATLAB/</a:t>
            </a:r>
            <a:r>
              <a:rPr lang="et-EE" dirty="0" err="1" smtClean="0"/>
              <a:t>SImulink</a:t>
            </a:r>
            <a:endParaRPr lang="et-EE" dirty="0" smtClean="0"/>
          </a:p>
          <a:p>
            <a:pPr marL="109728" indent="0">
              <a:buNone/>
            </a:pPr>
            <a:r>
              <a:rPr lang="et-EE" dirty="0" smtClean="0"/>
              <a:t>	</a:t>
            </a:r>
            <a:endParaRPr lang="et-EE" dirty="0" smtClean="0"/>
          </a:p>
          <a:p>
            <a:r>
              <a:rPr lang="et-EE" dirty="0" smtClean="0"/>
              <a:t> </a:t>
            </a:r>
            <a:r>
              <a:rPr lang="et-EE" dirty="0" err="1" smtClean="0"/>
              <a:t>Week</a:t>
            </a:r>
            <a:r>
              <a:rPr lang="et-EE" dirty="0" smtClean="0"/>
              <a:t> 5 – </a:t>
            </a:r>
            <a:r>
              <a:rPr lang="et-EE" dirty="0" err="1" smtClean="0"/>
              <a:t>Lecture</a:t>
            </a:r>
            <a:endParaRPr lang="et-EE" dirty="0" smtClean="0"/>
          </a:p>
          <a:p>
            <a:r>
              <a:rPr lang="et-EE" dirty="0" err="1" smtClean="0"/>
              <a:t>etc…</a:t>
            </a:r>
            <a:endParaRPr lang="et-EE" dirty="0" smtClean="0"/>
          </a:p>
          <a:p>
            <a:pPr marL="109728" indent="0">
              <a:buNone/>
            </a:pPr>
            <a:r>
              <a:rPr lang="et-EE" dirty="0" smtClean="0"/>
              <a:t>	</a:t>
            </a:r>
            <a:endParaRPr lang="et-EE" dirty="0"/>
          </a:p>
          <a:p>
            <a:pPr marL="109728" indent="0">
              <a:buNone/>
            </a:pPr>
            <a:endParaRPr lang="en-US" dirty="0" smtClean="0"/>
          </a:p>
          <a:p>
            <a:pPr lvl="2"/>
            <a:endParaRPr lang="et-EE" dirty="0" smtClean="0"/>
          </a:p>
          <a:p>
            <a:pPr lvl="2"/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plan by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Adaptive</a:t>
            </a:r>
            <a:r>
              <a:rPr lang="et-EE" dirty="0" smtClean="0"/>
              <a:t> </a:t>
            </a:r>
            <a:r>
              <a:rPr lang="et-EE" dirty="0" err="1" smtClean="0"/>
              <a:t>Systems</a:t>
            </a:r>
            <a:endParaRPr lang="et-EE" dirty="0" smtClean="0"/>
          </a:p>
          <a:p>
            <a:r>
              <a:rPr lang="et-EE" dirty="0" err="1" smtClean="0"/>
              <a:t>Artificial</a:t>
            </a:r>
            <a:r>
              <a:rPr lang="et-EE" dirty="0" smtClean="0"/>
              <a:t> </a:t>
            </a:r>
            <a:r>
              <a:rPr lang="et-EE" dirty="0" err="1" smtClean="0"/>
              <a:t>Neural</a:t>
            </a:r>
            <a:r>
              <a:rPr lang="et-EE" dirty="0" smtClean="0"/>
              <a:t> </a:t>
            </a:r>
            <a:r>
              <a:rPr lang="et-EE" dirty="0" err="1" smtClean="0"/>
              <a:t>Networks</a:t>
            </a:r>
            <a:endParaRPr lang="et-EE" dirty="0" smtClean="0"/>
          </a:p>
          <a:p>
            <a:pPr lvl="1"/>
            <a:r>
              <a:rPr lang="en-US" dirty="0"/>
              <a:t>Structures of artificial neural networks and training algorithms</a:t>
            </a:r>
            <a:r>
              <a:rPr lang="en-US" dirty="0" smtClean="0"/>
              <a:t>;</a:t>
            </a:r>
            <a:endParaRPr lang="et-EE" dirty="0" smtClean="0"/>
          </a:p>
          <a:p>
            <a:pPr lvl="1"/>
            <a:r>
              <a:rPr lang="en-US" dirty="0"/>
              <a:t>Artificial neural networks based identification of nonlinear systems;</a:t>
            </a:r>
            <a:endParaRPr lang="et-EE" dirty="0" smtClean="0"/>
          </a:p>
          <a:p>
            <a:pPr lvl="1"/>
            <a:r>
              <a:rPr lang="en-US" dirty="0"/>
              <a:t>Artificial neural networks based control of nonlinear systems;</a:t>
            </a:r>
            <a:endParaRPr lang="et-EE" dirty="0" smtClean="0"/>
          </a:p>
          <a:p>
            <a:pPr lvl="1"/>
            <a:r>
              <a:rPr lang="en-US" dirty="0" smtClean="0"/>
              <a:t>Artificial </a:t>
            </a:r>
            <a:r>
              <a:rPr lang="en-US" dirty="0"/>
              <a:t>neural networks based image recognition and pattern </a:t>
            </a:r>
            <a:r>
              <a:rPr lang="en-US" dirty="0" smtClean="0"/>
              <a:t>classification</a:t>
            </a:r>
            <a:r>
              <a:rPr lang="et-EE" dirty="0" smtClean="0"/>
              <a:t>;</a:t>
            </a:r>
          </a:p>
          <a:p>
            <a:pPr lvl="1"/>
            <a:r>
              <a:rPr lang="en-US" dirty="0" smtClean="0"/>
              <a:t>Self-organizing systems</a:t>
            </a:r>
            <a:r>
              <a:rPr lang="et-EE" dirty="0" smtClean="0"/>
              <a:t>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dirty="0" smtClean="0"/>
              <a:t>S</a:t>
            </a:r>
            <a:r>
              <a:rPr lang="en-US" dirty="0" err="1" smtClean="0"/>
              <a:t>emester</a:t>
            </a:r>
            <a:r>
              <a:rPr lang="en-US" dirty="0" smtClean="0"/>
              <a:t> plan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err="1"/>
              <a:t>Dynamic</a:t>
            </a:r>
            <a:r>
              <a:rPr lang="et-EE" dirty="0"/>
              <a:t> </a:t>
            </a:r>
            <a:r>
              <a:rPr lang="et-EE" dirty="0" err="1"/>
              <a:t>Feedback</a:t>
            </a:r>
            <a:r>
              <a:rPr lang="et-EE" dirty="0"/>
              <a:t> </a:t>
            </a:r>
            <a:r>
              <a:rPr lang="et-EE" dirty="0" err="1"/>
              <a:t>Linearization</a:t>
            </a:r>
            <a:r>
              <a:rPr lang="et-EE" dirty="0"/>
              <a:t> </a:t>
            </a:r>
            <a:r>
              <a:rPr lang="et-EE" dirty="0" err="1"/>
              <a:t>based</a:t>
            </a:r>
            <a:r>
              <a:rPr lang="et-EE" dirty="0"/>
              <a:t> </a:t>
            </a:r>
            <a:r>
              <a:rPr lang="et-EE" dirty="0" err="1"/>
              <a:t>Control</a:t>
            </a:r>
            <a:r>
              <a:rPr lang="et-EE" dirty="0"/>
              <a:t> of </a:t>
            </a:r>
            <a:r>
              <a:rPr lang="et-EE" dirty="0" err="1"/>
              <a:t>Nonlinear</a:t>
            </a:r>
            <a:r>
              <a:rPr lang="et-EE" dirty="0"/>
              <a:t> </a:t>
            </a:r>
            <a:r>
              <a:rPr lang="et-EE" dirty="0" err="1" smtClean="0"/>
              <a:t>Systems</a:t>
            </a:r>
            <a:endParaRPr lang="et-EE" dirty="0" smtClean="0"/>
          </a:p>
          <a:p>
            <a:r>
              <a:rPr lang="et-EE" dirty="0" err="1" smtClean="0"/>
              <a:t>Introduction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Fuzzy</a:t>
            </a:r>
            <a:r>
              <a:rPr lang="et-EE" dirty="0" smtClean="0"/>
              <a:t> </a:t>
            </a:r>
            <a:r>
              <a:rPr lang="et-EE" dirty="0" err="1"/>
              <a:t>S</a:t>
            </a:r>
            <a:r>
              <a:rPr lang="et-EE" dirty="0" err="1" smtClean="0"/>
              <a:t>ystems</a:t>
            </a:r>
            <a:r>
              <a:rPr lang="et-EE" dirty="0" smtClean="0"/>
              <a:t> and </a:t>
            </a:r>
          </a:p>
          <a:p>
            <a:r>
              <a:rPr lang="et-EE" dirty="0" err="1" smtClean="0"/>
              <a:t>Genetic</a:t>
            </a:r>
            <a:r>
              <a:rPr lang="et-EE" dirty="0" smtClean="0"/>
              <a:t> </a:t>
            </a:r>
            <a:r>
              <a:rPr lang="et-EE" dirty="0" err="1" smtClean="0"/>
              <a:t>algorithms</a:t>
            </a:r>
            <a:r>
              <a:rPr lang="et-EE" dirty="0" smtClean="0"/>
              <a:t>, </a:t>
            </a:r>
            <a:r>
              <a:rPr lang="et-EE" dirty="0" err="1" smtClean="0"/>
              <a:t>combined</a:t>
            </a:r>
            <a:r>
              <a:rPr lang="et-EE" dirty="0" smtClean="0"/>
              <a:t> </a:t>
            </a:r>
            <a:r>
              <a:rPr lang="et-EE" dirty="0" err="1" smtClean="0"/>
              <a:t>approach</a:t>
            </a:r>
            <a:r>
              <a:rPr lang="et-EE" dirty="0" smtClean="0"/>
              <a:t>;</a:t>
            </a:r>
          </a:p>
          <a:p>
            <a:r>
              <a:rPr lang="en-US" dirty="0" smtClean="0"/>
              <a:t>Fractional </a:t>
            </a:r>
            <a:r>
              <a:rPr lang="en-US" dirty="0"/>
              <a:t>order modelling and control </a:t>
            </a:r>
          </a:p>
          <a:p>
            <a:pPr marL="349250" indent="4763">
              <a:buNone/>
            </a:pPr>
            <a:r>
              <a:rPr lang="en-US" dirty="0"/>
              <a:t>(see </a:t>
            </a:r>
            <a:r>
              <a:rPr lang="et-EE" dirty="0">
                <a:hlinkClick r:id="rId2"/>
              </a:rPr>
              <a:t>http://fomcon.net/</a:t>
            </a:r>
            <a:r>
              <a:rPr lang="en-US" dirty="0"/>
              <a:t>)</a:t>
            </a:r>
            <a:endParaRPr lang="et-EE" dirty="0" smtClean="0"/>
          </a:p>
          <a:p>
            <a:pPr lvl="2"/>
            <a:r>
              <a:rPr lang="et-EE" dirty="0" err="1"/>
              <a:t>Lecture</a:t>
            </a:r>
            <a:r>
              <a:rPr lang="et-EE" dirty="0"/>
              <a:t> </a:t>
            </a:r>
            <a:r>
              <a:rPr lang="et-EE" dirty="0" err="1"/>
              <a:t>weeks</a:t>
            </a:r>
            <a:r>
              <a:rPr lang="et-EE" dirty="0"/>
              <a:t> nr. </a:t>
            </a:r>
            <a:r>
              <a:rPr lang="et-EE" dirty="0" smtClean="0"/>
              <a:t>1, 3</a:t>
            </a:r>
            <a:r>
              <a:rPr lang="et-EE" dirty="0" smtClean="0"/>
              <a:t>, 5, 7, 9, 11, 13, 15  </a:t>
            </a:r>
            <a:endParaRPr lang="en-US" dirty="0"/>
          </a:p>
          <a:p>
            <a:pPr lvl="2"/>
            <a:r>
              <a:rPr lang="et-EE" dirty="0" err="1"/>
              <a:t>Practice</a:t>
            </a:r>
            <a:r>
              <a:rPr lang="et-EE" dirty="0"/>
              <a:t> </a:t>
            </a:r>
            <a:r>
              <a:rPr lang="et-EE" dirty="0" err="1"/>
              <a:t>weeks</a:t>
            </a:r>
            <a:r>
              <a:rPr lang="et-EE" dirty="0"/>
              <a:t> nr. </a:t>
            </a:r>
            <a:r>
              <a:rPr lang="et-EE" dirty="0" smtClean="0"/>
              <a:t>2, 4</a:t>
            </a:r>
            <a:r>
              <a:rPr lang="et-EE" dirty="0" smtClean="0"/>
              <a:t>, 6, 8, 12, 14. </a:t>
            </a:r>
            <a:r>
              <a:rPr lang="et-EE" dirty="0"/>
              <a:t/>
            </a:r>
            <a:br>
              <a:rPr lang="et-EE" dirty="0"/>
            </a:br>
            <a:r>
              <a:rPr lang="et-EE" dirty="0" err="1"/>
              <a:t>group</a:t>
            </a:r>
            <a:r>
              <a:rPr lang="et-EE" dirty="0"/>
              <a:t> A/ </a:t>
            </a:r>
            <a:r>
              <a:rPr lang="et-EE" dirty="0" err="1"/>
              <a:t>group</a:t>
            </a:r>
            <a:r>
              <a:rPr lang="et-EE" dirty="0"/>
              <a:t> </a:t>
            </a:r>
            <a:r>
              <a:rPr lang="et-EE" dirty="0" smtClean="0"/>
              <a:t>B</a:t>
            </a:r>
          </a:p>
          <a:p>
            <a:r>
              <a:rPr lang="et-EE" dirty="0" err="1" smtClean="0"/>
              <a:t>Week</a:t>
            </a:r>
            <a:r>
              <a:rPr lang="et-EE" dirty="0" smtClean="0"/>
              <a:t> </a:t>
            </a:r>
            <a:r>
              <a:rPr lang="et-EE" dirty="0"/>
              <a:t>nr. </a:t>
            </a:r>
            <a:r>
              <a:rPr lang="et-EE" dirty="0" smtClean="0"/>
              <a:t>16 </a:t>
            </a:r>
            <a:r>
              <a:rPr lang="et-EE" dirty="0"/>
              <a:t>- </a:t>
            </a:r>
            <a:r>
              <a:rPr lang="et-EE" dirty="0" err="1" smtClean="0"/>
              <a:t>exam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sz="4400" dirty="0" err="1"/>
              <a:t>Preliminary</a:t>
            </a:r>
            <a:r>
              <a:rPr lang="et-EE" dirty="0"/>
              <a:t> </a:t>
            </a:r>
            <a:r>
              <a:rPr lang="en-US" dirty="0" smtClean="0"/>
              <a:t>semester </a:t>
            </a:r>
            <a:r>
              <a:rPr lang="en-US" dirty="0"/>
              <a:t>plan by weeks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6 labs = 6 reports</a:t>
            </a:r>
          </a:p>
          <a:p>
            <a:pPr marL="109728" indent="0">
              <a:buNone/>
            </a:pPr>
            <a:r>
              <a:rPr lang="en-US" dirty="0" smtClean="0"/>
              <a:t>Each report gives up to 1 point.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Each report has to be presented during 2 weeks after</a:t>
            </a:r>
            <a:r>
              <a:rPr lang="et-EE" dirty="0" smtClean="0"/>
              <a:t> </a:t>
            </a:r>
            <a:r>
              <a:rPr lang="en-US" dirty="0" smtClean="0"/>
              <a:t>the lab!</a:t>
            </a:r>
          </a:p>
          <a:p>
            <a:pPr marL="109728" indent="0">
              <a:buNone/>
            </a:pPr>
            <a:r>
              <a:rPr lang="en-US" dirty="0" smtClean="0"/>
              <a:t>Later presented reports (before December 18) – multiplied by coefficient 0.8</a:t>
            </a:r>
          </a:p>
          <a:p>
            <a:pPr marL="109728" indent="0">
              <a:buNone/>
            </a:pPr>
            <a:r>
              <a:rPr lang="en-US" dirty="0" smtClean="0"/>
              <a:t>After </a:t>
            </a:r>
            <a:r>
              <a:rPr lang="en-US" dirty="0"/>
              <a:t>December </a:t>
            </a:r>
            <a:r>
              <a:rPr lang="en-US" dirty="0" smtClean="0"/>
              <a:t>18 – coefficient 0.6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5 best report will give up to 5 points.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Lab</a:t>
            </a:r>
            <a:r>
              <a:rPr lang="et-EE" dirty="0" smtClean="0"/>
              <a:t> </a:t>
            </a:r>
            <a:r>
              <a:rPr lang="et-EE" dirty="0" err="1" smtClean="0"/>
              <a:t>reports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499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 prerequisites:</a:t>
            </a:r>
          </a:p>
          <a:p>
            <a:pPr lvl="1"/>
            <a:r>
              <a:rPr lang="en-US" dirty="0" smtClean="0"/>
              <a:t>Course ISS0023 is declared</a:t>
            </a:r>
            <a:r>
              <a:rPr lang="et-EE" dirty="0" smtClean="0"/>
              <a:t> (</a:t>
            </a:r>
            <a:r>
              <a:rPr lang="en-US" dirty="0" smtClean="0"/>
              <a:t>included into Your </a:t>
            </a:r>
            <a:r>
              <a:rPr lang="et-EE" dirty="0" smtClean="0"/>
              <a:t>semester </a:t>
            </a:r>
            <a:r>
              <a:rPr lang="en-US" dirty="0" smtClean="0"/>
              <a:t>plan</a:t>
            </a:r>
            <a:r>
              <a:rPr lang="et-EE" dirty="0" smtClean="0"/>
              <a:t>)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Laboratory trainings are performed,</a:t>
            </a:r>
          </a:p>
          <a:p>
            <a:pPr lvl="1"/>
            <a:r>
              <a:rPr lang="en-US" dirty="0" smtClean="0"/>
              <a:t>Reports are presented and accepted</a:t>
            </a:r>
          </a:p>
          <a:p>
            <a:pPr lvl="1"/>
            <a:endParaRPr lang="et-EE" dirty="0" smtClean="0"/>
          </a:p>
          <a:p>
            <a:r>
              <a:rPr lang="en-US" dirty="0"/>
              <a:t>Exam</a:t>
            </a:r>
            <a:r>
              <a:rPr lang="et-EE" dirty="0" smtClean="0"/>
              <a:t>  - </a:t>
            </a:r>
            <a:r>
              <a:rPr lang="en-US" dirty="0" smtClean="0"/>
              <a:t>up to 72 hours</a:t>
            </a:r>
          </a:p>
          <a:p>
            <a:pPr lvl="1"/>
            <a:r>
              <a:rPr lang="en-US" dirty="0" smtClean="0"/>
              <a:t>Small practical project – design of a control system according to given control criteria;</a:t>
            </a:r>
          </a:p>
          <a:p>
            <a:pPr lvl="1"/>
            <a:r>
              <a:rPr lang="en-US" dirty="0" smtClean="0"/>
              <a:t>Simulation of the control system;</a:t>
            </a:r>
          </a:p>
          <a:p>
            <a:pPr lvl="1"/>
            <a:r>
              <a:rPr lang="en-US" dirty="0" smtClean="0"/>
              <a:t>Analysis of results and writing a </a:t>
            </a:r>
            <a:r>
              <a:rPr lang="en-US" dirty="0" smtClean="0"/>
              <a:t>report</a:t>
            </a:r>
            <a:r>
              <a:rPr lang="en-US" dirty="0"/>
              <a:t>;</a:t>
            </a:r>
            <a:endParaRPr lang="en-US" dirty="0" smtClean="0"/>
          </a:p>
          <a:p>
            <a:pPr lvl="1"/>
            <a:r>
              <a:rPr lang="en-US" dirty="0" smtClean="0"/>
              <a:t>2 tasks – each one gives maximum 5 points.</a:t>
            </a:r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>
              <a:buNone/>
            </a:pPr>
            <a:r>
              <a:rPr lang="en-US" b="1" dirty="0" smtClean="0"/>
              <a:t>Average of 2 exam tasks and labs = YOUR COURSE GRADE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Exam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7667</TotalTime>
  <Words>339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ISS0023  Intelligent Control Systems Arukad juhtimissüsteemid </vt:lpstr>
      <vt:lpstr>Introductory lecture</vt:lpstr>
      <vt:lpstr>Study work</vt:lpstr>
      <vt:lpstr>Semester plan by weeks</vt:lpstr>
      <vt:lpstr>Semester plan</vt:lpstr>
      <vt:lpstr>Preliminary semester plan by weeks</vt:lpstr>
      <vt:lpstr>Lab reports</vt:lpstr>
      <vt:lpstr>Exam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ISS0022  Automaatjuhtimissüsteemide jätkukursus</dc:title>
  <dc:creator>Your User Name</dc:creator>
  <cp:lastModifiedBy>Eduard Petlenkov</cp:lastModifiedBy>
  <cp:revision>37</cp:revision>
  <dcterms:created xsi:type="dcterms:W3CDTF">2010-08-31T10:22:47Z</dcterms:created>
  <dcterms:modified xsi:type="dcterms:W3CDTF">2015-08-31T10:51:25Z</dcterms:modified>
</cp:coreProperties>
</file>